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zm0a681PVeUdiizU0MFy5aTPl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UY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96f6674ae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g2496f6674ae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49866b37c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g249866b37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4a6ec34a28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g24a6ec34a2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496f6674ae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g2496f6674a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4eddce3e84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g24eddce3e8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496f6674ae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g2496f6674ae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eddce3e8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g24eddce3e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496f6674ae_0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2496f6674a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496f6674ae_0_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g2496f6674a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496f6674ae_0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g2496f6674ae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496f6674ae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2496f6674a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496f6674ae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2496f6674a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7624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4f19ef7fc5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g24f19ef7fc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UY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nvestigauy@gmail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g"/><Relationship Id="rId5" Type="http://schemas.openxmlformats.org/officeDocument/2006/relationships/hyperlink" Target="https://twitter.com/investigauy" TargetMode="External"/><Relationship Id="rId4" Type="http://schemas.openxmlformats.org/officeDocument/2006/relationships/hyperlink" Target="http://www.investiga.u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0" y="4257269"/>
            <a:ext cx="12192000" cy="23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483"/>
              <a:buFont typeface="Arial"/>
              <a:buNone/>
            </a:pPr>
            <a:r>
              <a:rPr lang="es-UY" sz="3100" b="1">
                <a:solidFill>
                  <a:srgbClr val="222A35"/>
                </a:solidFill>
              </a:rPr>
              <a:t>PROPUESTA DE REORDENAMIENTO DEL</a:t>
            </a:r>
            <a:endParaRPr sz="3100" b="1">
              <a:solidFill>
                <a:srgbClr val="222A35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483"/>
              <a:buFont typeface="Arial"/>
              <a:buNone/>
            </a:pPr>
            <a:r>
              <a:rPr lang="es-UY" sz="3100" b="1">
                <a:solidFill>
                  <a:srgbClr val="222A35"/>
                </a:solidFill>
              </a:rPr>
              <a:t>SISTEMA DE INVESTIGACIÓN E INNOVACIÓN PARA EL URUGUAY</a:t>
            </a:r>
            <a:endParaRPr sz="3100" b="1">
              <a:solidFill>
                <a:srgbClr val="222A35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7"/>
              <a:buNone/>
            </a:pPr>
            <a:r>
              <a:rPr lang="es-UY" sz="2600" b="1" i="1">
                <a:solidFill>
                  <a:srgbClr val="222A35"/>
                </a:solidFill>
              </a:rPr>
              <a:t>Hacia un Desarrollo Sostenible basado en el Conocimiento</a:t>
            </a:r>
            <a:br>
              <a:rPr lang="es-UY" sz="2600" b="1">
                <a:solidFill>
                  <a:srgbClr val="222A35"/>
                </a:solidFill>
              </a:rPr>
            </a:br>
            <a:endParaRPr sz="2600" b="1">
              <a:solidFill>
                <a:srgbClr val="222A35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196"/>
              <a:buNone/>
            </a:pPr>
            <a:r>
              <a:rPr lang="es-UY" sz="2488" b="1">
                <a:solidFill>
                  <a:srgbClr val="222A35"/>
                </a:solidFill>
              </a:rPr>
              <a:t>Comisión Directiva y Comisión de Políticas de I+D de </a:t>
            </a:r>
            <a:r>
              <a:rPr lang="es-UY" sz="2488" b="1" i="1">
                <a:solidFill>
                  <a:srgbClr val="222A35"/>
                </a:solidFill>
              </a:rPr>
              <a:t>Investiga uy</a:t>
            </a:r>
            <a:br>
              <a:rPr lang="es-UY" sz="4400" b="1">
                <a:solidFill>
                  <a:srgbClr val="222A35"/>
                </a:solidFill>
              </a:rPr>
            </a:br>
            <a:r>
              <a:rPr lang="es-UY" sz="3155" b="1">
                <a:solidFill>
                  <a:srgbClr val="222A35"/>
                </a:solidFill>
              </a:rPr>
              <a:t>6 de Junio 2023</a:t>
            </a:r>
            <a:endParaRPr sz="3955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725" y="0"/>
            <a:ext cx="11273400" cy="37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96f6674ae_0_37"/>
          <p:cNvSpPr txBox="1">
            <a:spLocks noGrp="1"/>
          </p:cNvSpPr>
          <p:nvPr>
            <p:ph type="title"/>
          </p:nvPr>
        </p:nvSpPr>
        <p:spPr>
          <a:xfrm>
            <a:off x="487483" y="11348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000" u="sng">
                <a:solidFill>
                  <a:srgbClr val="202124"/>
                </a:solidFill>
                <a:highlight>
                  <a:srgbClr val="FFFFFF"/>
                </a:highlight>
              </a:rPr>
              <a:t>Reordenamiento del sistema de investigación e innovación</a:t>
            </a:r>
            <a:endParaRPr sz="3000" u="sng"/>
          </a:p>
        </p:txBody>
      </p:sp>
      <p:sp>
        <p:nvSpPr>
          <p:cNvPr id="95" name="Google Shape;95;g2496f6674ae_0_37"/>
          <p:cNvSpPr txBox="1">
            <a:spLocks noGrp="1"/>
          </p:cNvSpPr>
          <p:nvPr>
            <p:ph type="body" idx="1"/>
          </p:nvPr>
        </p:nvSpPr>
        <p:spPr>
          <a:xfrm>
            <a:off x="838200" y="2250275"/>
            <a:ext cx="10515600" cy="4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600" dirty="0"/>
              <a:t>Debe basarse en un diagnóstico del estado del sector, de los avances logrados, de los problemas existentes y de las experiencias pasadas.</a:t>
            </a:r>
            <a:endParaRPr sz="2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UY" sz="2600" b="1" dirty="0"/>
              <a:t>¿Qué aspectos debe considerar una propuesta de reordenamiento?</a:t>
            </a:r>
            <a:endParaRPr sz="2600" b="1" dirty="0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600" dirty="0"/>
              <a:t>Definición de una estrategia de desarrollo del sector de I+D+i.</a:t>
            </a:r>
            <a:endParaRPr sz="2600" dirty="0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600" dirty="0"/>
              <a:t>Propuestas de crecimiento del sector, con mayor inversión y políticas públicas y privadas de promoción.</a:t>
            </a:r>
            <a:endParaRPr sz="2600" dirty="0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600" dirty="0"/>
              <a:t>Un nuevo diseño institucional con una gobernanza del sistema.</a:t>
            </a:r>
            <a:endParaRPr sz="2400" dirty="0"/>
          </a:p>
        </p:txBody>
      </p:sp>
      <p:pic>
        <p:nvPicPr>
          <p:cNvPr id="96" name="Google Shape;96;g2496f6674ae_0_37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9866b37c9_0_0"/>
          <p:cNvSpPr txBox="1">
            <a:spLocks noGrp="1"/>
          </p:cNvSpPr>
          <p:nvPr>
            <p:ph type="title"/>
          </p:nvPr>
        </p:nvSpPr>
        <p:spPr>
          <a:xfrm>
            <a:off x="508408" y="99896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000" u="sng"/>
              <a:t>Insumos</a:t>
            </a:r>
            <a:endParaRPr sz="3000" u="sng"/>
          </a:p>
        </p:txBody>
      </p:sp>
      <p:sp>
        <p:nvSpPr>
          <p:cNvPr id="102" name="Google Shape;102;g249866b37c9_0_0"/>
          <p:cNvSpPr txBox="1">
            <a:spLocks noGrp="1"/>
          </p:cNvSpPr>
          <p:nvPr>
            <p:ph type="body" idx="1"/>
          </p:nvPr>
        </p:nvSpPr>
        <p:spPr>
          <a:xfrm>
            <a:off x="757125" y="1988900"/>
            <a:ext cx="10899300" cy="47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s-UY" sz="2400"/>
              <a:t>Trabajo de la Comisión Directiva y la Comisión de Políticas de I+D (&gt;1 año).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s-UY" sz="2400"/>
              <a:t>2 conversatorios de Investiga uy 4-5/22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s-UY" sz="2400"/>
              <a:t>4 Consultorías sobre el Reordenamiento del área CTI convocadas por el MEC y 3 Talleres.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s-UY" sz="2600"/>
              <a:t>Documento del CONICYT sobre el PENCTI 2010, “Estrategia de Desarrollo 2050” de la Oficina de Planeamiento y Presupuesto (2019)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s-UY" sz="2400"/>
              <a:t>Reuniones con referentes en la temática para presentar el documento en construcción y recibir sugerencias (más de 15 personas consultadas).</a:t>
            </a:r>
            <a:endParaRPr sz="2400"/>
          </a:p>
        </p:txBody>
      </p:sp>
      <p:pic>
        <p:nvPicPr>
          <p:cNvPr id="103" name="Google Shape;103;g249866b37c9_0_0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4a6ec34a28_0_1"/>
          <p:cNvSpPr txBox="1">
            <a:spLocks noGrp="1"/>
          </p:cNvSpPr>
          <p:nvPr>
            <p:ph type="title"/>
          </p:nvPr>
        </p:nvSpPr>
        <p:spPr>
          <a:xfrm>
            <a:off x="497958" y="13007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000">
                <a:solidFill>
                  <a:srgbClr val="202124"/>
                </a:solidFill>
                <a:highlight>
                  <a:srgbClr val="FFFFFF"/>
                </a:highlight>
              </a:rPr>
              <a:t>Propuesta de reordenamiento del sistema de investigación e innovación para el Uruguay</a:t>
            </a:r>
            <a:endParaRPr sz="3000"/>
          </a:p>
        </p:txBody>
      </p:sp>
      <p:sp>
        <p:nvSpPr>
          <p:cNvPr id="109" name="Google Shape;109;g24a6ec34a28_0_1"/>
          <p:cNvSpPr txBox="1">
            <a:spLocks noGrp="1"/>
          </p:cNvSpPr>
          <p:nvPr>
            <p:ph type="body" idx="1"/>
          </p:nvPr>
        </p:nvSpPr>
        <p:spPr>
          <a:xfrm>
            <a:off x="809433" y="2702549"/>
            <a:ext cx="10515600" cy="3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s-UY" sz="2400" dirty="0"/>
              <a:t>ESTADO ACTUAL DEL SECTOR</a:t>
            </a:r>
            <a:endParaRPr sz="2400" dirty="0"/>
          </a:p>
          <a:p>
            <a:pPr marL="17145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1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s-UY" sz="2400" dirty="0"/>
              <a:t>¿PARA QUÉ UNA POLÍTICA DE ESTADO EN I+D+i?</a:t>
            </a:r>
            <a:endParaRPr sz="2400" dirty="0"/>
          </a:p>
          <a:p>
            <a:pPr marL="17145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1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s-UY" sz="2400" dirty="0"/>
              <a:t>¿POR QUÉ UNA POLÍTICA DE ESTADO EN I+D+i?</a:t>
            </a:r>
            <a:endParaRPr sz="2400" dirty="0"/>
          </a:p>
          <a:p>
            <a:pPr marL="17145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1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s-UY" sz="2400" dirty="0"/>
              <a:t>PROPUESTA DE REORDENAMIENTO INSTITUCIONAL</a:t>
            </a:r>
            <a:endParaRPr sz="2400" dirty="0"/>
          </a:p>
          <a:p>
            <a:pPr marL="17145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1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s-UY" sz="2400" i="1" dirty="0"/>
              <a:t>PROPUESTA DE CRECIMIENTO DEL SECTOR </a:t>
            </a:r>
            <a:r>
              <a:rPr lang="es-UY" sz="2400" b="1" i="1" dirty="0"/>
              <a:t>(a desarrollar)</a:t>
            </a:r>
            <a:endParaRPr sz="4100" b="1" dirty="0"/>
          </a:p>
        </p:txBody>
      </p:sp>
      <p:pic>
        <p:nvPicPr>
          <p:cNvPr id="110" name="Google Shape;110;g24a6ec34a28_0_1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496f6674ae_0_25"/>
          <p:cNvSpPr txBox="1">
            <a:spLocks noGrp="1"/>
          </p:cNvSpPr>
          <p:nvPr>
            <p:ph type="title"/>
          </p:nvPr>
        </p:nvSpPr>
        <p:spPr>
          <a:xfrm>
            <a:off x="497958" y="13007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s-UY" sz="2800"/>
              <a:t>ESTADO ACTUAL DEL SECTOR SITUACIÓN EN LOS ÚLTIMOS 20 AÑOS</a:t>
            </a:r>
            <a:endParaRPr sz="3200"/>
          </a:p>
        </p:txBody>
      </p:sp>
      <p:sp>
        <p:nvSpPr>
          <p:cNvPr id="116" name="Google Shape;116;g2496f6674ae_0_25"/>
          <p:cNvSpPr txBox="1">
            <a:spLocks noGrp="1"/>
          </p:cNvSpPr>
          <p:nvPr>
            <p:ph type="body" idx="1"/>
          </p:nvPr>
        </p:nvSpPr>
        <p:spPr>
          <a:xfrm>
            <a:off x="715000" y="2572725"/>
            <a:ext cx="10515600" cy="39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Creación de instituciones e instrumentos que transformaron el sector (ANII, SNI, SNB, IPMon, PTs,...)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Incremento sostenido de la inversión hasta 2018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Frecuentes cambios en la estructura de gobernanza del sistema, sin lograr su jerarquización al más alto nivel. </a:t>
            </a: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000"/>
              <a:t>Ver Consultoría #1</a:t>
            </a:r>
            <a:endParaRPr sz="2000"/>
          </a:p>
        </p:txBody>
      </p:sp>
      <p:pic>
        <p:nvPicPr>
          <p:cNvPr id="117" name="Google Shape;117;g2496f6674ae_0_25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4eddce3e84_0_6"/>
          <p:cNvSpPr txBox="1">
            <a:spLocks noGrp="1"/>
          </p:cNvSpPr>
          <p:nvPr>
            <p:ph type="title"/>
          </p:nvPr>
        </p:nvSpPr>
        <p:spPr>
          <a:xfrm>
            <a:off x="521899" y="1073425"/>
            <a:ext cx="112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200"/>
              <a:t>2-3. ¿PARA QUÉ y POR QUÉ UNA POLÍTICA DE ESTADO EN I+D+i?</a:t>
            </a:r>
            <a:endParaRPr sz="3200"/>
          </a:p>
        </p:txBody>
      </p:sp>
      <p:sp>
        <p:nvSpPr>
          <p:cNvPr id="123" name="Google Shape;123;g24eddce3e84_0_6"/>
          <p:cNvSpPr txBox="1">
            <a:spLocks noGrp="1"/>
          </p:cNvSpPr>
          <p:nvPr>
            <p:ph type="body" idx="1"/>
          </p:nvPr>
        </p:nvSpPr>
        <p:spPr>
          <a:xfrm>
            <a:off x="286500" y="2123500"/>
            <a:ext cx="11619000" cy="45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Una política de Estado orientada al Desarrollo Sostenible basada en el Conocimiento.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La investigación económica muestra que la I+D+i contribuyen al crecimiento de un país.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El fortalecimiento y la jerarquización del sistema de I+D+i debe incluir acciones a nivel público y privado, involucrando a una variedad de actores del Estado, el sector empresarial y los trabajadores.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Debe atender una diversidad de áreas del conocimiento, con una perspectiva interdisciplinar.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Promover un amplio sistema de innovación sobre las bases de un reforzado sistema de investigación, en una dinámica de retroalimentación.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La consolidación de un sistema de I+D+i de calidad requiere apoyo sostenido en el tiempo, en términos de financiación, entorno institucional y políticas de fomento estatales.</a:t>
            </a:r>
            <a:endParaRPr sz="2400"/>
          </a:p>
        </p:txBody>
      </p:sp>
      <p:pic>
        <p:nvPicPr>
          <p:cNvPr id="124" name="Google Shape;124;g24eddce3e84_0_6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7" b="49107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496f6674ae_0_59"/>
          <p:cNvSpPr txBox="1">
            <a:spLocks noGrp="1"/>
          </p:cNvSpPr>
          <p:nvPr>
            <p:ph type="title"/>
          </p:nvPr>
        </p:nvSpPr>
        <p:spPr>
          <a:xfrm>
            <a:off x="497958" y="13007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200"/>
              <a:t>4. PROPUESTA DE REORDENAMIENTO INSTITUCIONAL</a:t>
            </a:r>
            <a:endParaRPr sz="3200"/>
          </a:p>
        </p:txBody>
      </p:sp>
      <p:sp>
        <p:nvSpPr>
          <p:cNvPr id="130" name="Google Shape;130;g2496f6674ae_0_59"/>
          <p:cNvSpPr txBox="1">
            <a:spLocks noGrp="1"/>
          </p:cNvSpPr>
          <p:nvPr>
            <p:ph type="body" idx="1"/>
          </p:nvPr>
        </p:nvSpPr>
        <p:spPr>
          <a:xfrm>
            <a:off x="838200" y="2360250"/>
            <a:ext cx="10644600" cy="42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UY" sz="2600"/>
              <a:t>¿Por qué no funcionarían otras formas de gobernanza?</a:t>
            </a:r>
            <a:endParaRPr sz="26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Una </a:t>
            </a:r>
            <a:r>
              <a:rPr lang="es-UY" sz="2400" b="1"/>
              <a:t>Agencia</a:t>
            </a:r>
            <a:r>
              <a:rPr lang="es-UY" sz="2400"/>
              <a:t> es quien debe hacer la promoción, no definir ni conducir la política.</a:t>
            </a:r>
            <a:endParaRPr sz="2400"/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Una </a:t>
            </a:r>
            <a:r>
              <a:rPr lang="es-UY" sz="2400" b="1"/>
              <a:t>Secretaría</a:t>
            </a:r>
            <a:r>
              <a:rPr lang="es-UY" sz="2400"/>
              <a:t> no logra tener la jerarquía que debe tener la temática.</a:t>
            </a:r>
            <a:endParaRPr sz="2400"/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Un </a:t>
            </a:r>
            <a:r>
              <a:rPr lang="es-UY" sz="2400" b="1"/>
              <a:t>Gabinete</a:t>
            </a:r>
            <a:r>
              <a:rPr lang="es-UY" sz="2400"/>
              <a:t> carece de liderazgo identificable para conducir las políticas.</a:t>
            </a:r>
            <a:endParaRPr sz="2400"/>
          </a:p>
          <a:p>
            <a:pPr marL="45720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UY" sz="2400"/>
              <a:t>Un </a:t>
            </a:r>
            <a:r>
              <a:rPr lang="es-UY" sz="2400" b="1"/>
              <a:t>organismo colegiado</a:t>
            </a:r>
            <a:r>
              <a:rPr lang="es-UY" sz="2400"/>
              <a:t> diluye las responsabilidades y no tiene jerarquía en la estructura del Estado.</a:t>
            </a:r>
            <a:endParaRPr sz="2400"/>
          </a:p>
        </p:txBody>
      </p:sp>
      <p:pic>
        <p:nvPicPr>
          <p:cNvPr id="131" name="Google Shape;131;g2496f6674ae_0_59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4eddce3e84_0_0"/>
          <p:cNvSpPr txBox="1">
            <a:spLocks noGrp="1"/>
          </p:cNvSpPr>
          <p:nvPr>
            <p:ph type="title"/>
          </p:nvPr>
        </p:nvSpPr>
        <p:spPr>
          <a:xfrm>
            <a:off x="497958" y="13007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200"/>
              <a:t>4. PROPUESTA DE REORDENAMIENTO INSTITUCIONAL</a:t>
            </a:r>
            <a:endParaRPr sz="3200"/>
          </a:p>
        </p:txBody>
      </p:sp>
      <p:sp>
        <p:nvSpPr>
          <p:cNvPr id="137" name="Google Shape;137;g24eddce3e84_0_0"/>
          <p:cNvSpPr txBox="1">
            <a:spLocks noGrp="1"/>
          </p:cNvSpPr>
          <p:nvPr>
            <p:ph type="body" idx="1"/>
          </p:nvPr>
        </p:nvSpPr>
        <p:spPr>
          <a:xfrm>
            <a:off x="838200" y="2360250"/>
            <a:ext cx="10515600" cy="43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UY" sz="2600"/>
              <a:t>¿Por qué un Ministerio para la Investigación e Innovación?</a:t>
            </a:r>
            <a:endParaRPr sz="2600"/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Y" sz="1800"/>
              <a:t>El sistema de I+D+i requiere una estructuración y jerarquización acorde a su relevancia para lograr ser un motor de desarrollo sostenible.</a:t>
            </a:r>
            <a:endParaRPr sz="1800"/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Y" sz="1800"/>
              <a:t>La experiencia internacional (de casos exitosos y regionales) muestra que han optado mayormente por la creación de Ministerios enfocados en la temática.</a:t>
            </a:r>
            <a:endParaRPr sz="1800"/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Y" sz="1800"/>
              <a:t>Contar con un organismo que lidere las políticas integrales para el sistema de I+D+i y que promueva su realización a nivel de todo el Estado.</a:t>
            </a:r>
            <a:endParaRPr sz="1800"/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Y" sz="1800"/>
              <a:t>Para coordinar y articular entre las iniciativas públicas y privadas, y fomentar la interacción entre los actores del sistema.</a:t>
            </a:r>
            <a:endParaRPr sz="1800"/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Y" sz="1800"/>
              <a:t>Para ser un paraguas que albergue y de orientación a una multiplicidad de actores públicos, y que tenga  vasos comunicantes con diversos organismos del Estado.</a:t>
            </a:r>
            <a:endParaRPr sz="1800"/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UY" sz="1800"/>
              <a:t>Para que las políticas nacionales en I+D+i tengan un referente al cual dirigirse el Poder Legislativo y la ciudadanía, pudiéndolo consultar o interpelar sobre las acciones que se vayan tomando.</a:t>
            </a:r>
            <a:endParaRPr sz="1800"/>
          </a:p>
        </p:txBody>
      </p:sp>
      <p:pic>
        <p:nvPicPr>
          <p:cNvPr id="138" name="Google Shape;138;g24eddce3e84_0_0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7" b="49107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496f6674ae_0_65"/>
          <p:cNvSpPr txBox="1">
            <a:spLocks noGrp="1"/>
          </p:cNvSpPr>
          <p:nvPr>
            <p:ph type="title"/>
          </p:nvPr>
        </p:nvSpPr>
        <p:spPr>
          <a:xfrm>
            <a:off x="490349" y="899950"/>
            <a:ext cx="11211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2600" b="1"/>
              <a:t>Premisas para la creación de un Ministerio para la Investigación e Innovación</a:t>
            </a:r>
            <a:endParaRPr sz="2600" b="1"/>
          </a:p>
        </p:txBody>
      </p:sp>
      <p:sp>
        <p:nvSpPr>
          <p:cNvPr id="144" name="Google Shape;144;g2496f6674ae_0_65"/>
          <p:cNvSpPr txBox="1">
            <a:spLocks noGrp="1"/>
          </p:cNvSpPr>
          <p:nvPr>
            <p:ph type="body" idx="1"/>
          </p:nvPr>
        </p:nvSpPr>
        <p:spPr>
          <a:xfrm>
            <a:off x="785825" y="1965175"/>
            <a:ext cx="10852800" cy="47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8131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UY" sz="2600" b="1" u="sng"/>
              <a:t>Las políticas de I+D+i se deben jerarquizar desde la órbita más alta del Estado.</a:t>
            </a:r>
            <a:endParaRPr sz="2600" b="1" u="sng"/>
          </a:p>
          <a:p>
            <a:pPr marL="9144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94594"/>
              <a:buNone/>
            </a:pPr>
            <a:endParaRPr sz="1000" b="1"/>
          </a:p>
          <a:p>
            <a:pPr marL="457200" lvl="0" indent="-381317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UY" sz="2600" b="1" u="sng"/>
              <a:t>Las políticas de I+D+i deben tener un carácter transversal en todo el Estado, promoviendo una comunicación entre todos los organismos.</a:t>
            </a:r>
            <a:endParaRPr sz="2600" b="1" u="sng"/>
          </a:p>
          <a:p>
            <a:pPr marL="9144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94594"/>
              <a:buNone/>
            </a:pPr>
            <a:endParaRPr sz="1000" b="1"/>
          </a:p>
          <a:p>
            <a:pPr marL="457200" lvl="0" indent="-35782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UY" sz="2200"/>
              <a:t>No puede ser una caja estanca donde se deposite lo que el Estado invierte en I+D+i. La voz del Ministerio debe ser atendida por los actores estatales y políticos.</a:t>
            </a:r>
            <a:endParaRPr sz="220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94594"/>
              <a:buNone/>
            </a:pPr>
            <a:endParaRPr sz="1000"/>
          </a:p>
          <a:p>
            <a:pPr marL="457200" lvl="0" indent="-35782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UY" sz="2200"/>
              <a:t>Deben crearse oficinas de I+D+i en Ministerios, Empresas estatales y Departamentales, para impulsar las políticas en cada ámbito, con presencia de investigadores. </a:t>
            </a:r>
            <a:endParaRPr sz="2200"/>
          </a:p>
          <a:p>
            <a:pPr marL="9144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94594"/>
              <a:buNone/>
            </a:pPr>
            <a:endParaRPr sz="1000"/>
          </a:p>
          <a:p>
            <a:pPr marL="457200" lvl="0" indent="-35782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UY" sz="2200"/>
              <a:t>El cambio institucional debe acompañarse de una propuesta de crecimiento del sistema de I+D+i, incluyendo mejoras en la inversión y políticas de promoción de la investigación e innovación, y la definición de líneas estratégicas.</a:t>
            </a:r>
            <a:endParaRPr sz="2200"/>
          </a:p>
        </p:txBody>
      </p:sp>
      <p:pic>
        <p:nvPicPr>
          <p:cNvPr id="145" name="Google Shape;145;g2496f6674ae_0_65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2496f6674ae_0_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1950" y="3221425"/>
            <a:ext cx="4760600" cy="363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496f6674ae_0_71"/>
          <p:cNvSpPr txBox="1">
            <a:spLocks noGrp="1"/>
          </p:cNvSpPr>
          <p:nvPr>
            <p:ph type="title"/>
          </p:nvPr>
        </p:nvSpPr>
        <p:spPr>
          <a:xfrm>
            <a:off x="497958" y="114839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200" b="1"/>
              <a:t>Propuesta del Ministerio para la Investigación e Innovación</a:t>
            </a:r>
            <a:endParaRPr sz="3200" b="1"/>
          </a:p>
        </p:txBody>
      </p:sp>
      <p:sp>
        <p:nvSpPr>
          <p:cNvPr id="152" name="Google Shape;152;g2496f6674ae_0_71"/>
          <p:cNvSpPr txBox="1">
            <a:spLocks noGrp="1"/>
          </p:cNvSpPr>
          <p:nvPr>
            <p:ph type="body" idx="1"/>
          </p:nvPr>
        </p:nvSpPr>
        <p:spPr>
          <a:xfrm>
            <a:off x="497950" y="2474100"/>
            <a:ext cx="7453200" cy="4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27"/>
              <a:buNone/>
            </a:pPr>
            <a:r>
              <a:rPr lang="es-UY"/>
              <a:t>Funciones del sistema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s-UY" sz="2000"/>
              <a:t>Planificación, conducción y monitoreo de las políticas y acciones de I+D+i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s-UY" sz="2000"/>
              <a:t>Promoción, fomento y financiamiento del desarrollo del sistema CTI (proyectos y capital humano)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s-UY" sz="2000"/>
              <a:t>Ejecución de las actividades de I+D+i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s-UY" sz="2000"/>
              <a:t>Retorno a la sociedad de lo generado por el sistema CTI</a:t>
            </a:r>
            <a:endParaRPr sz="20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UY" sz="2400" b="1"/>
              <a:t>Separación entre quienes </a:t>
            </a:r>
            <a:r>
              <a:rPr lang="es-UY" sz="2400" b="1">
                <a:solidFill>
                  <a:srgbClr val="274E13"/>
                </a:solidFill>
              </a:rPr>
              <a:t>Definen las Políticas</a:t>
            </a:r>
            <a:r>
              <a:rPr lang="es-UY" sz="2400" b="1"/>
              <a:t>, </a:t>
            </a:r>
            <a:endParaRPr sz="2400" b="1">
              <a:solidFill>
                <a:srgbClr val="3D85C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UY" sz="2400" b="1">
                <a:solidFill>
                  <a:srgbClr val="3D85C6"/>
                </a:solidFill>
              </a:rPr>
              <a:t>las Promueven a través de instrumentos</a:t>
            </a:r>
            <a:r>
              <a:rPr lang="es-UY" sz="2400" b="1"/>
              <a:t> y </a:t>
            </a:r>
            <a:endParaRPr sz="24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UY" sz="2400" b="1">
                <a:solidFill>
                  <a:srgbClr val="FF0000"/>
                </a:solidFill>
              </a:rPr>
              <a:t>Ejecutan las actividades</a:t>
            </a:r>
            <a:endParaRPr sz="2400" b="1">
              <a:solidFill>
                <a:srgbClr val="FF0000"/>
              </a:solidFill>
            </a:endParaRPr>
          </a:p>
        </p:txBody>
      </p:sp>
      <p:pic>
        <p:nvPicPr>
          <p:cNvPr id="153" name="Google Shape;153;g2496f6674ae_0_71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4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96f6674ae_0_77"/>
          <p:cNvSpPr txBox="1">
            <a:spLocks noGrp="1"/>
          </p:cNvSpPr>
          <p:nvPr>
            <p:ph type="title"/>
          </p:nvPr>
        </p:nvSpPr>
        <p:spPr>
          <a:xfrm>
            <a:off x="497950" y="1300800"/>
            <a:ext cx="11058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000" b="1"/>
              <a:t>Cometidos del Ministerio para la Investigación e Innovación (MII)</a:t>
            </a:r>
            <a:endParaRPr sz="3000" b="1"/>
          </a:p>
        </p:txBody>
      </p:sp>
      <p:sp>
        <p:nvSpPr>
          <p:cNvPr id="159" name="Google Shape;159;g2496f6674ae_0_77"/>
          <p:cNvSpPr txBox="1">
            <a:spLocks noGrp="1"/>
          </p:cNvSpPr>
          <p:nvPr>
            <p:ph type="body" idx="1"/>
          </p:nvPr>
        </p:nvSpPr>
        <p:spPr>
          <a:xfrm>
            <a:off x="838200" y="2525500"/>
            <a:ext cx="10515600" cy="3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Establecer las políticas nacionales de  Investigación e Innovación.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s-UY" sz="1800"/>
              <a:t>Elaborar los planes estratégicos del área en coordinación con los otros actores estatales.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Proponer el presupuesto destinado a la CTI de los organismos bajo la órbita del MII.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Coordinar con otros organismos del Estado las iniciativas de I+D+i.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Fortalecer el capital humano desde el nivel de formación hasta su inserción y consolidación de los/as investigadores/as en el sistema público y privado.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Promover acciones con perspectiva de género y atención a las desigualdades, con un enfoque interseccional 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Evaluar la ejecución de las políticas de I+D+i y su grado de cumplimiento.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Monitorear el desarrollo de la CTI a nivel nacional.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Impulsar acciones de CTI a través de los Centros de I+D+i propios o vinculados.</a:t>
            </a:r>
            <a:endParaRPr sz="1800"/>
          </a:p>
          <a:p>
            <a:pPr marL="457200" lvl="0" indent="-33432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alphaLcPeriod"/>
            </a:pPr>
            <a:r>
              <a:rPr lang="es-UY" sz="1800"/>
              <a:t>Fomentar la cultura científica en la sociedad.</a:t>
            </a:r>
            <a:endParaRPr sz="1800"/>
          </a:p>
        </p:txBody>
      </p:sp>
      <p:pic>
        <p:nvPicPr>
          <p:cNvPr id="160" name="Google Shape;160;g2496f6674ae_0_77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2496f6674ae_0_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0950" y="1599525"/>
            <a:ext cx="7250099" cy="544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2496f6674ae_0_83"/>
          <p:cNvSpPr txBox="1">
            <a:spLocks noGrp="1"/>
          </p:cNvSpPr>
          <p:nvPr>
            <p:ph type="title"/>
          </p:nvPr>
        </p:nvSpPr>
        <p:spPr>
          <a:xfrm>
            <a:off x="509925" y="834050"/>
            <a:ext cx="11612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2600" b="1"/>
              <a:t>Propuesta de Organigrama del Ministerio para la Investigación e Innovación (MII)</a:t>
            </a:r>
            <a:endParaRPr sz="2600" b="1"/>
          </a:p>
        </p:txBody>
      </p:sp>
      <p:pic>
        <p:nvPicPr>
          <p:cNvPr id="167" name="Google Shape;167;g2496f6674ae_0_83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4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496f6674ae_0_83"/>
          <p:cNvSpPr txBox="1">
            <a:spLocks noGrp="1"/>
          </p:cNvSpPr>
          <p:nvPr>
            <p:ph type="title"/>
          </p:nvPr>
        </p:nvSpPr>
        <p:spPr>
          <a:xfrm>
            <a:off x="838200" y="10734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alibri"/>
              <a:buNone/>
            </a:pPr>
            <a:r>
              <a:rPr lang="es-UY" sz="3600" b="1" dirty="0"/>
              <a:t>Próximos pasos</a:t>
            </a:r>
            <a:endParaRPr sz="3600" b="1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AAB262-66DC-A9E8-D991-7D78A6450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46847"/>
            <a:ext cx="10515600" cy="4621816"/>
          </a:xfrm>
        </p:spPr>
        <p:txBody>
          <a:bodyPr>
            <a:normAutofit lnSpcReduction="10000"/>
          </a:bodyPr>
          <a:lstStyle/>
          <a:p>
            <a:pPr marL="1143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Y" dirty="0"/>
              <a:t>Promover un acuerdo nacional entre partidos políticos, sector académico (universidades, investigadores), cámaras empresariales, trabajadores para definir una Política de Estado de Investigación e Innovación con perspectiva de Desarrollo que abarque:</a:t>
            </a:r>
          </a:p>
          <a:p>
            <a:pPr marL="45720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800" dirty="0"/>
              <a:t>Un plan estratégico de desarrollo del sector de I+D+i.</a:t>
            </a:r>
          </a:p>
          <a:p>
            <a:pPr marL="45720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800" dirty="0"/>
              <a:t>Propuestas de crecimiento del sector, con mayor inversión y promoción de políticas públicas y privadas.</a:t>
            </a:r>
          </a:p>
          <a:p>
            <a:pPr marL="45720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UY" sz="2800" dirty="0"/>
              <a:t>Un nuevo diseño institucional con una gobernanza del sistema.</a:t>
            </a:r>
          </a:p>
          <a:p>
            <a:pPr marL="6350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lang="es-UY" sz="2800"/>
          </a:p>
          <a:p>
            <a:pPr marL="6350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s-UY" sz="2800"/>
              <a:t>A </a:t>
            </a:r>
            <a:r>
              <a:rPr lang="es-UY" sz="2800" dirty="0"/>
              <a:t>implementar a partir del 1/3/2025</a:t>
            </a:r>
          </a:p>
          <a:p>
            <a:endParaRPr lang="en-UY" dirty="0"/>
          </a:p>
          <a:p>
            <a:pPr marL="114300" indent="0">
              <a:buNone/>
            </a:pPr>
            <a:endParaRPr lang="en-UY" dirty="0"/>
          </a:p>
        </p:txBody>
      </p:sp>
      <p:pic>
        <p:nvPicPr>
          <p:cNvPr id="167" name="Google Shape;167;g2496f6674ae_0_83" descr="https://lh4.googleusercontent.com/vqRi12gYdvVMWeT0w2o0SeppIeTYAbut0On6muolZZIGFbuhHzc23M0FxZr0m7ZwMzg11KeVBBV49rqCZT0cC0KGHy0H_OAjv7zN-XpmEgJHgtesjLGunY_SV9UUpRovetp0MqGZ"/>
          <p:cNvPicPr preferRelativeResize="0"/>
          <p:nvPr/>
        </p:nvPicPr>
        <p:blipFill rotWithShape="1">
          <a:blip r:embed="rId3">
            <a:alphaModFix amt="67000"/>
          </a:blip>
          <a:srcRect t="24609" b="49106"/>
          <a:stretch/>
        </p:blipFill>
        <p:spPr>
          <a:xfrm>
            <a:off x="0" y="0"/>
            <a:ext cx="12192000" cy="1073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512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4f19ef7fc5_0_6"/>
          <p:cNvSpPr txBox="1"/>
          <p:nvPr/>
        </p:nvSpPr>
        <p:spPr>
          <a:xfrm>
            <a:off x="3744096" y="5276335"/>
            <a:ext cx="5375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UY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r>
              <a:rPr lang="es-UY" sz="2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investigauy@gmail.com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UY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Web: </a:t>
            </a:r>
            <a:r>
              <a:rPr lang="es-UY" sz="2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www.investiga.uy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UY" sz="2400">
                <a:solidFill>
                  <a:schemeClr val="dk1"/>
                </a:solidFill>
              </a:rPr>
              <a:t>Twitter: </a:t>
            </a:r>
            <a:r>
              <a:rPr lang="es-UY" sz="2400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@investigauy</a:t>
            </a:r>
            <a:endParaRPr sz="2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4f19ef7fc5_0_6"/>
          <p:cNvSpPr txBox="1"/>
          <p:nvPr/>
        </p:nvSpPr>
        <p:spPr>
          <a:xfrm>
            <a:off x="3904724" y="485600"/>
            <a:ext cx="459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UY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GRACIAS por </a:t>
            </a:r>
            <a:r>
              <a:rPr lang="es-UY" sz="2800"/>
              <a:t>su atención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g24f19ef7fc5_0_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0" y="1161224"/>
            <a:ext cx="1188720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1267</Words>
  <Application>Microsoft Macintosh PowerPoint</Application>
  <PresentationFormat>Widescreen</PresentationFormat>
  <Paragraphs>100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de Office</vt:lpstr>
      <vt:lpstr>PROPUESTA DE REORDENAMIENTO DEL SISTEMA DE INVESTIGACIÓN E INNOVACIÓN PARA EL URUGUAY Hacia un Desarrollo Sostenible basado en el Conocimiento  Comisión Directiva y Comisión de Políticas de I+D de Investiga uy 6 de Junio 2023</vt:lpstr>
      <vt:lpstr>Reordenamiento del sistema de investigación e innovación</vt:lpstr>
      <vt:lpstr>Insumos</vt:lpstr>
      <vt:lpstr>Propuesta de reordenamiento del sistema de investigación e innovación para el Uruguay</vt:lpstr>
      <vt:lpstr>ESTADO ACTUAL DEL SECTOR SITUACIÓN EN LOS ÚLTIMOS 20 AÑOS</vt:lpstr>
      <vt:lpstr>2-3. ¿PARA QUÉ y POR QUÉ UNA POLÍTICA DE ESTADO EN I+D+i?</vt:lpstr>
      <vt:lpstr>4. PROPUESTA DE REORDENAMIENTO INSTITUCIONAL</vt:lpstr>
      <vt:lpstr>4. PROPUESTA DE REORDENAMIENTO INSTITUCIONAL</vt:lpstr>
      <vt:lpstr>Premisas para la creación de un Ministerio para la Investigación e Innovación</vt:lpstr>
      <vt:lpstr>Propuesta del Ministerio para la Investigación e Innovación</vt:lpstr>
      <vt:lpstr>Cometidos del Ministerio para la Investigación e Innovación (MII)</vt:lpstr>
      <vt:lpstr>Propuesta de Organigrama del Ministerio para la Investigación e Innovación (MII)</vt:lpstr>
      <vt:lpstr>Próximos pasos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REORDENAMIENTO DEL SISTEMA DE INVESTIGACIÓN E INNOVACIÓN PARA EL URUGUAY Hacia un Desarrollo Sostenible basado en el Conocimiento  Comisión Directiva y Comisión de Políticas de I+D de Investiga uy 6 de Junio 2023</dc:title>
  <dc:creator>Victoria Calzada</dc:creator>
  <cp:lastModifiedBy>Gonzalo Tancredi</cp:lastModifiedBy>
  <cp:revision>3</cp:revision>
  <dcterms:created xsi:type="dcterms:W3CDTF">2022-03-25T14:33:07Z</dcterms:created>
  <dcterms:modified xsi:type="dcterms:W3CDTF">2023-06-06T11:12:24Z</dcterms:modified>
</cp:coreProperties>
</file>